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7" r:id="rId2"/>
    <p:sldId id="282" r:id="rId3"/>
    <p:sldId id="263" r:id="rId4"/>
    <p:sldId id="261" r:id="rId5"/>
    <p:sldId id="262" r:id="rId6"/>
    <p:sldId id="258" r:id="rId7"/>
    <p:sldId id="264" r:id="rId8"/>
    <p:sldId id="265" r:id="rId9"/>
    <p:sldId id="268" r:id="rId10"/>
    <p:sldId id="269" r:id="rId11"/>
    <p:sldId id="270" r:id="rId12"/>
    <p:sldId id="271" r:id="rId13"/>
    <p:sldId id="274" r:id="rId14"/>
    <p:sldId id="275" r:id="rId15"/>
    <p:sldId id="280" r:id="rId16"/>
    <p:sldId id="281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3FBBB-AAB0-44A0-B3C3-7FB08E9C96B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987AFA1-E31A-4887-ADF0-2A4457D71F0E}">
      <dgm:prSet custT="1"/>
      <dgm:spPr/>
      <dgm:t>
        <a:bodyPr/>
        <a:lstStyle/>
        <a:p>
          <a:r>
            <a:rPr lang="ru-RU" sz="2400" dirty="0" err="1"/>
            <a:t>Проведените</a:t>
          </a:r>
          <a:r>
            <a:rPr lang="ru-RU" sz="2400" dirty="0"/>
            <a:t> </a:t>
          </a:r>
          <a:r>
            <a:rPr lang="ru-RU" sz="2400" dirty="0" err="1"/>
            <a:t>уроци</a:t>
          </a:r>
          <a:r>
            <a:rPr lang="ru-RU" sz="2400" dirty="0"/>
            <a:t> </a:t>
          </a:r>
          <a:r>
            <a:rPr lang="ru-RU" sz="2400" dirty="0" err="1"/>
            <a:t>са</a:t>
          </a:r>
          <a:r>
            <a:rPr lang="ru-RU" sz="2400" dirty="0"/>
            <a:t> част от </a:t>
          </a:r>
          <a:r>
            <a:rPr lang="ru-RU" sz="2400" dirty="0" err="1"/>
            <a:t>дейностите</a:t>
          </a:r>
          <a:r>
            <a:rPr lang="ru-RU" sz="2400" dirty="0"/>
            <a:t>, </a:t>
          </a:r>
          <a:r>
            <a:rPr lang="ru-RU" sz="2400" dirty="0" err="1"/>
            <a:t>заложени</a:t>
          </a:r>
          <a:r>
            <a:rPr lang="ru-RU" sz="2400" dirty="0"/>
            <a:t> по проект «</a:t>
          </a:r>
          <a:r>
            <a:rPr lang="ru-RU" sz="2400" dirty="0" err="1"/>
            <a:t>Млади</a:t>
          </a:r>
          <a:r>
            <a:rPr lang="ru-RU" sz="2400" dirty="0"/>
            <a:t> </a:t>
          </a:r>
          <a:r>
            <a:rPr lang="ru-RU" sz="2400" dirty="0" err="1"/>
            <a:t>откриватели</a:t>
          </a:r>
          <a:r>
            <a:rPr lang="ru-RU" sz="2400" dirty="0"/>
            <a:t>»</a:t>
          </a:r>
          <a:endParaRPr lang="en-US" sz="2400" dirty="0"/>
        </a:p>
      </dgm:t>
    </dgm:pt>
    <dgm:pt modelId="{66BCC8BA-F412-44C9-A2CC-09836D1481A9}" type="parTrans" cxnId="{B756002E-4175-4A41-A5E8-ABAE0E16D66C}">
      <dgm:prSet/>
      <dgm:spPr/>
      <dgm:t>
        <a:bodyPr/>
        <a:lstStyle/>
        <a:p>
          <a:endParaRPr lang="en-US"/>
        </a:p>
      </dgm:t>
    </dgm:pt>
    <dgm:pt modelId="{8B753DDD-1464-4C57-8C4E-906DD36E14B9}" type="sibTrans" cxnId="{B756002E-4175-4A41-A5E8-ABAE0E16D66C}">
      <dgm:prSet/>
      <dgm:spPr/>
      <dgm:t>
        <a:bodyPr/>
        <a:lstStyle/>
        <a:p>
          <a:endParaRPr lang="en-US"/>
        </a:p>
      </dgm:t>
    </dgm:pt>
    <dgm:pt modelId="{11BC91F0-8EB0-4C53-84D4-BF6CDB128FE6}">
      <dgm:prSet/>
      <dgm:spPr/>
      <dgm:t>
        <a:bodyPr/>
        <a:lstStyle/>
        <a:p>
          <a:r>
            <a:rPr lang="ru-RU" b="0" i="0" dirty="0" err="1"/>
            <a:t>Целта</a:t>
          </a:r>
          <a:r>
            <a:rPr lang="ru-RU" b="0" i="0" dirty="0"/>
            <a:t> на </a:t>
          </a:r>
          <a:r>
            <a:rPr lang="ru-RU" b="0" i="0" dirty="0" err="1"/>
            <a:t>иновативния</a:t>
          </a:r>
          <a:r>
            <a:rPr lang="ru-RU" b="0" i="0" dirty="0"/>
            <a:t> проект е чрез </a:t>
          </a:r>
          <a:r>
            <a:rPr lang="ru-RU" b="0" i="0" dirty="0" err="1"/>
            <a:t>интегриране</a:t>
          </a:r>
          <a:r>
            <a:rPr lang="ru-RU" b="0" i="0" dirty="0"/>
            <a:t> на </a:t>
          </a:r>
          <a:r>
            <a:rPr lang="ru-RU" b="0" i="0" dirty="0" err="1"/>
            <a:t>учебни</a:t>
          </a:r>
          <a:r>
            <a:rPr lang="ru-RU" b="0" i="0" dirty="0"/>
            <a:t> </a:t>
          </a:r>
          <a:r>
            <a:rPr lang="ru-RU" b="0" i="0" dirty="0" err="1"/>
            <a:t>предмети</a:t>
          </a:r>
          <a:r>
            <a:rPr lang="ru-RU" b="0" i="0" dirty="0"/>
            <a:t> </a:t>
          </a:r>
          <a:r>
            <a:rPr lang="ru-RU" b="0" i="0" dirty="0" err="1"/>
            <a:t>учениците</a:t>
          </a:r>
          <a:r>
            <a:rPr lang="ru-RU" b="0" i="0" dirty="0"/>
            <a:t> от </a:t>
          </a:r>
          <a:r>
            <a:rPr lang="ru-RU" b="0" i="0" dirty="0" err="1"/>
            <a:t>начален</a:t>
          </a:r>
          <a:r>
            <a:rPr lang="ru-RU" b="0" i="0" dirty="0"/>
            <a:t> </a:t>
          </a:r>
          <a:r>
            <a:rPr lang="ru-RU" b="0" i="0" dirty="0" err="1"/>
            <a:t>етап</a:t>
          </a:r>
          <a:r>
            <a:rPr lang="ru-RU" b="0" i="0" dirty="0"/>
            <a:t> да </a:t>
          </a:r>
          <a:r>
            <a:rPr lang="ru-RU" b="0" i="0" dirty="0" err="1"/>
            <a:t>изследват</a:t>
          </a:r>
          <a:r>
            <a:rPr lang="ru-RU" b="0" i="0" dirty="0"/>
            <a:t> </a:t>
          </a:r>
          <a:r>
            <a:rPr lang="ru-RU" b="0" i="0" dirty="0" err="1"/>
            <a:t>природни</a:t>
          </a:r>
          <a:r>
            <a:rPr lang="ru-RU" b="0" i="0" dirty="0"/>
            <a:t> и </a:t>
          </a:r>
          <a:r>
            <a:rPr lang="ru-RU" b="0" i="0" dirty="0" err="1"/>
            <a:t>обществени</a:t>
          </a:r>
          <a:r>
            <a:rPr lang="ru-RU" b="0" i="0" dirty="0"/>
            <a:t> явления и </a:t>
          </a:r>
          <a:r>
            <a:rPr lang="ru-RU" b="0" i="0" dirty="0" err="1"/>
            <a:t>проблеми</a:t>
          </a:r>
          <a:r>
            <a:rPr lang="ru-RU" b="0" i="0" dirty="0"/>
            <a:t>. </a:t>
          </a:r>
          <a:endParaRPr lang="en-US" dirty="0"/>
        </a:p>
      </dgm:t>
    </dgm:pt>
    <dgm:pt modelId="{0CE8A36E-219A-4953-97DA-99F0D6DF4D7C}" type="parTrans" cxnId="{5D40B60B-C0A8-430B-866B-9BECB840B42E}">
      <dgm:prSet/>
      <dgm:spPr/>
      <dgm:t>
        <a:bodyPr/>
        <a:lstStyle/>
        <a:p>
          <a:endParaRPr lang="en-US"/>
        </a:p>
      </dgm:t>
    </dgm:pt>
    <dgm:pt modelId="{0C2B0D0E-5E2F-487A-B11E-9E52E853F8F8}" type="sibTrans" cxnId="{5D40B60B-C0A8-430B-866B-9BECB840B42E}">
      <dgm:prSet/>
      <dgm:spPr/>
      <dgm:t>
        <a:bodyPr/>
        <a:lstStyle/>
        <a:p>
          <a:endParaRPr lang="en-US"/>
        </a:p>
      </dgm:t>
    </dgm:pt>
    <dgm:pt modelId="{3286BE90-0A6A-4A61-9AFC-1A8A1678BA9B}" type="pres">
      <dgm:prSet presAssocID="{3243FBBB-AAB0-44A0-B3C3-7FB08E9C96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EB754-AD40-450A-AC80-9891376257B7}" type="pres">
      <dgm:prSet presAssocID="{E987AFA1-E31A-4887-ADF0-2A4457D71F0E}" presName="hierRoot1" presStyleCnt="0"/>
      <dgm:spPr/>
    </dgm:pt>
    <dgm:pt modelId="{55E176D8-140D-4061-8A2E-8256E241DD0A}" type="pres">
      <dgm:prSet presAssocID="{E987AFA1-E31A-4887-ADF0-2A4457D71F0E}" presName="composite" presStyleCnt="0"/>
      <dgm:spPr/>
    </dgm:pt>
    <dgm:pt modelId="{9C8B7FCC-A5D0-466D-BF04-2FD02BE7BDC4}" type="pres">
      <dgm:prSet presAssocID="{E987AFA1-E31A-4887-ADF0-2A4457D71F0E}" presName="background" presStyleLbl="node0" presStyleIdx="0" presStyleCnt="2"/>
      <dgm:spPr/>
    </dgm:pt>
    <dgm:pt modelId="{DC15EB4B-3871-4322-BCB7-D304081D3666}" type="pres">
      <dgm:prSet presAssocID="{E987AFA1-E31A-4887-ADF0-2A4457D71F0E}" presName="text" presStyleLbl="fgAcc0" presStyleIdx="0" presStyleCnt="2" custScaleX="126177" custScaleY="147082">
        <dgm:presLayoutVars>
          <dgm:chPref val="3"/>
        </dgm:presLayoutVars>
      </dgm:prSet>
      <dgm:spPr/>
    </dgm:pt>
    <dgm:pt modelId="{AED566D1-D956-43B6-A943-C95C503700C2}" type="pres">
      <dgm:prSet presAssocID="{E987AFA1-E31A-4887-ADF0-2A4457D71F0E}" presName="hierChild2" presStyleCnt="0"/>
      <dgm:spPr/>
    </dgm:pt>
    <dgm:pt modelId="{BBDDF9E7-52B0-4768-909B-7C3C646B1AAE}" type="pres">
      <dgm:prSet presAssocID="{11BC91F0-8EB0-4C53-84D4-BF6CDB128FE6}" presName="hierRoot1" presStyleCnt="0"/>
      <dgm:spPr/>
    </dgm:pt>
    <dgm:pt modelId="{DD358E9E-0815-4466-B25C-395D83DD2392}" type="pres">
      <dgm:prSet presAssocID="{11BC91F0-8EB0-4C53-84D4-BF6CDB128FE6}" presName="composite" presStyleCnt="0"/>
      <dgm:spPr/>
    </dgm:pt>
    <dgm:pt modelId="{7240659A-FF8E-4D16-841E-F8C627C4FF1B}" type="pres">
      <dgm:prSet presAssocID="{11BC91F0-8EB0-4C53-84D4-BF6CDB128FE6}" presName="background" presStyleLbl="node0" presStyleIdx="1" presStyleCnt="2"/>
      <dgm:spPr/>
    </dgm:pt>
    <dgm:pt modelId="{A6FEA6D6-DB0E-47C6-B38B-AFF86CC4F234}" type="pres">
      <dgm:prSet presAssocID="{11BC91F0-8EB0-4C53-84D4-BF6CDB128FE6}" presName="text" presStyleLbl="fgAcc0" presStyleIdx="1" presStyleCnt="2" custScaleX="150580" custScaleY="147688">
        <dgm:presLayoutVars>
          <dgm:chPref val="3"/>
        </dgm:presLayoutVars>
      </dgm:prSet>
      <dgm:spPr/>
    </dgm:pt>
    <dgm:pt modelId="{184FB42A-C1A6-4B0A-889C-2003DFB609B1}" type="pres">
      <dgm:prSet presAssocID="{11BC91F0-8EB0-4C53-84D4-BF6CDB128FE6}" presName="hierChild2" presStyleCnt="0"/>
      <dgm:spPr/>
    </dgm:pt>
  </dgm:ptLst>
  <dgm:cxnLst>
    <dgm:cxn modelId="{5D40B60B-C0A8-430B-866B-9BECB840B42E}" srcId="{3243FBBB-AAB0-44A0-B3C3-7FB08E9C96B2}" destId="{11BC91F0-8EB0-4C53-84D4-BF6CDB128FE6}" srcOrd="1" destOrd="0" parTransId="{0CE8A36E-219A-4953-97DA-99F0D6DF4D7C}" sibTransId="{0C2B0D0E-5E2F-487A-B11E-9E52E853F8F8}"/>
    <dgm:cxn modelId="{B756002E-4175-4A41-A5E8-ABAE0E16D66C}" srcId="{3243FBBB-AAB0-44A0-B3C3-7FB08E9C96B2}" destId="{E987AFA1-E31A-4887-ADF0-2A4457D71F0E}" srcOrd="0" destOrd="0" parTransId="{66BCC8BA-F412-44C9-A2CC-09836D1481A9}" sibTransId="{8B753DDD-1464-4C57-8C4E-906DD36E14B9}"/>
    <dgm:cxn modelId="{7FCED376-8047-4E14-B697-A6C8AD4D3DF5}" type="presOf" srcId="{11BC91F0-8EB0-4C53-84D4-BF6CDB128FE6}" destId="{A6FEA6D6-DB0E-47C6-B38B-AFF86CC4F234}" srcOrd="0" destOrd="0" presId="urn:microsoft.com/office/officeart/2005/8/layout/hierarchy1"/>
    <dgm:cxn modelId="{81ED3F84-7F7A-4D2A-83E6-7AD2BD41C588}" type="presOf" srcId="{E987AFA1-E31A-4887-ADF0-2A4457D71F0E}" destId="{DC15EB4B-3871-4322-BCB7-D304081D3666}" srcOrd="0" destOrd="0" presId="urn:microsoft.com/office/officeart/2005/8/layout/hierarchy1"/>
    <dgm:cxn modelId="{35260DF0-1549-4E24-8D29-7794CEA7DE4A}" type="presOf" srcId="{3243FBBB-AAB0-44A0-B3C3-7FB08E9C96B2}" destId="{3286BE90-0A6A-4A61-9AFC-1A8A1678BA9B}" srcOrd="0" destOrd="0" presId="urn:microsoft.com/office/officeart/2005/8/layout/hierarchy1"/>
    <dgm:cxn modelId="{C7890B5A-67E5-4F3C-8ABE-40C637CECA28}" type="presParOf" srcId="{3286BE90-0A6A-4A61-9AFC-1A8A1678BA9B}" destId="{AE0EB754-AD40-450A-AC80-9891376257B7}" srcOrd="0" destOrd="0" presId="urn:microsoft.com/office/officeart/2005/8/layout/hierarchy1"/>
    <dgm:cxn modelId="{601D048A-8836-426B-880F-C800E2652548}" type="presParOf" srcId="{AE0EB754-AD40-450A-AC80-9891376257B7}" destId="{55E176D8-140D-4061-8A2E-8256E241DD0A}" srcOrd="0" destOrd="0" presId="urn:microsoft.com/office/officeart/2005/8/layout/hierarchy1"/>
    <dgm:cxn modelId="{4D34F7CD-C442-4BCA-B100-0855C567087B}" type="presParOf" srcId="{55E176D8-140D-4061-8A2E-8256E241DD0A}" destId="{9C8B7FCC-A5D0-466D-BF04-2FD02BE7BDC4}" srcOrd="0" destOrd="0" presId="urn:microsoft.com/office/officeart/2005/8/layout/hierarchy1"/>
    <dgm:cxn modelId="{74530C88-3CB3-4BA4-B299-A9E271475F72}" type="presParOf" srcId="{55E176D8-140D-4061-8A2E-8256E241DD0A}" destId="{DC15EB4B-3871-4322-BCB7-D304081D3666}" srcOrd="1" destOrd="0" presId="urn:microsoft.com/office/officeart/2005/8/layout/hierarchy1"/>
    <dgm:cxn modelId="{2A8F3978-74C1-480F-98E8-50DF7F95BA71}" type="presParOf" srcId="{AE0EB754-AD40-450A-AC80-9891376257B7}" destId="{AED566D1-D956-43B6-A943-C95C503700C2}" srcOrd="1" destOrd="0" presId="urn:microsoft.com/office/officeart/2005/8/layout/hierarchy1"/>
    <dgm:cxn modelId="{E66A53A3-8E14-4D76-A0FE-C94840667C79}" type="presParOf" srcId="{3286BE90-0A6A-4A61-9AFC-1A8A1678BA9B}" destId="{BBDDF9E7-52B0-4768-909B-7C3C646B1AAE}" srcOrd="1" destOrd="0" presId="urn:microsoft.com/office/officeart/2005/8/layout/hierarchy1"/>
    <dgm:cxn modelId="{B8A80CD8-837C-4731-ADC0-B68C7774D098}" type="presParOf" srcId="{BBDDF9E7-52B0-4768-909B-7C3C646B1AAE}" destId="{DD358E9E-0815-4466-B25C-395D83DD2392}" srcOrd="0" destOrd="0" presId="urn:microsoft.com/office/officeart/2005/8/layout/hierarchy1"/>
    <dgm:cxn modelId="{AAAEDF2D-BD80-4F1C-A004-23ED3764B73C}" type="presParOf" srcId="{DD358E9E-0815-4466-B25C-395D83DD2392}" destId="{7240659A-FF8E-4D16-841E-F8C627C4FF1B}" srcOrd="0" destOrd="0" presId="urn:microsoft.com/office/officeart/2005/8/layout/hierarchy1"/>
    <dgm:cxn modelId="{DB418760-EFA2-4338-98B3-DEE848694E0E}" type="presParOf" srcId="{DD358E9E-0815-4466-B25C-395D83DD2392}" destId="{A6FEA6D6-DB0E-47C6-B38B-AFF86CC4F234}" srcOrd="1" destOrd="0" presId="urn:microsoft.com/office/officeart/2005/8/layout/hierarchy1"/>
    <dgm:cxn modelId="{0D3F8746-A635-4335-B1D9-C07476050498}" type="presParOf" srcId="{BBDDF9E7-52B0-4768-909B-7C3C646B1AAE}" destId="{184FB42A-C1A6-4B0A-889C-2003DFB609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B7FCC-A5D0-466D-BF04-2FD02BE7BDC4}">
      <dsp:nvSpPr>
        <dsp:cNvPr id="0" name=""/>
        <dsp:cNvSpPr/>
      </dsp:nvSpPr>
      <dsp:spPr>
        <a:xfrm>
          <a:off x="4508" y="1088504"/>
          <a:ext cx="3215678" cy="2380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5EB4B-3871-4322-BCB7-D304081D3666}">
      <dsp:nvSpPr>
        <dsp:cNvPr id="0" name=""/>
        <dsp:cNvSpPr/>
      </dsp:nvSpPr>
      <dsp:spPr>
        <a:xfrm>
          <a:off x="287680" y="1357517"/>
          <a:ext cx="3215678" cy="2380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Проведените</a:t>
          </a:r>
          <a:r>
            <a:rPr lang="ru-RU" sz="2400" kern="1200" dirty="0"/>
            <a:t> </a:t>
          </a:r>
          <a:r>
            <a:rPr lang="ru-RU" sz="2400" kern="1200" dirty="0" err="1"/>
            <a:t>уроци</a:t>
          </a:r>
          <a:r>
            <a:rPr lang="ru-RU" sz="2400" kern="1200" dirty="0"/>
            <a:t> </a:t>
          </a:r>
          <a:r>
            <a:rPr lang="ru-RU" sz="2400" kern="1200" dirty="0" err="1"/>
            <a:t>са</a:t>
          </a:r>
          <a:r>
            <a:rPr lang="ru-RU" sz="2400" kern="1200" dirty="0"/>
            <a:t> част от </a:t>
          </a:r>
          <a:r>
            <a:rPr lang="ru-RU" sz="2400" kern="1200" dirty="0" err="1"/>
            <a:t>дейностите</a:t>
          </a:r>
          <a:r>
            <a:rPr lang="ru-RU" sz="2400" kern="1200" dirty="0"/>
            <a:t>, </a:t>
          </a:r>
          <a:r>
            <a:rPr lang="ru-RU" sz="2400" kern="1200" dirty="0" err="1"/>
            <a:t>заложени</a:t>
          </a:r>
          <a:r>
            <a:rPr lang="ru-RU" sz="2400" kern="1200" dirty="0"/>
            <a:t> по проект «</a:t>
          </a:r>
          <a:r>
            <a:rPr lang="ru-RU" sz="2400" kern="1200" dirty="0" err="1"/>
            <a:t>Млади</a:t>
          </a:r>
          <a:r>
            <a:rPr lang="ru-RU" sz="2400" kern="1200" dirty="0"/>
            <a:t> </a:t>
          </a:r>
          <a:r>
            <a:rPr lang="ru-RU" sz="2400" kern="1200" dirty="0" err="1"/>
            <a:t>откриватели</a:t>
          </a:r>
          <a:r>
            <a:rPr lang="ru-RU" sz="2400" kern="1200" dirty="0"/>
            <a:t>»</a:t>
          </a:r>
          <a:endParaRPr lang="en-US" sz="2400" kern="1200" dirty="0"/>
        </a:p>
      </dsp:txBody>
      <dsp:txXfrm>
        <a:off x="357396" y="1427233"/>
        <a:ext cx="3076246" cy="2240834"/>
      </dsp:txXfrm>
    </dsp:sp>
    <dsp:sp modelId="{7240659A-FF8E-4D16-841E-F8C627C4FF1B}">
      <dsp:nvSpPr>
        <dsp:cNvPr id="0" name=""/>
        <dsp:cNvSpPr/>
      </dsp:nvSpPr>
      <dsp:spPr>
        <a:xfrm>
          <a:off x="3786530" y="1088504"/>
          <a:ext cx="3837599" cy="23900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EA6D6-DB0E-47C6-B38B-AFF86CC4F234}">
      <dsp:nvSpPr>
        <dsp:cNvPr id="0" name=""/>
        <dsp:cNvSpPr/>
      </dsp:nvSpPr>
      <dsp:spPr>
        <a:xfrm>
          <a:off x="4069701" y="1357517"/>
          <a:ext cx="3837599" cy="239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 err="1"/>
            <a:t>Целта</a:t>
          </a:r>
          <a:r>
            <a:rPr lang="ru-RU" sz="2200" b="0" i="0" kern="1200" dirty="0"/>
            <a:t> на </a:t>
          </a:r>
          <a:r>
            <a:rPr lang="ru-RU" sz="2200" b="0" i="0" kern="1200" dirty="0" err="1"/>
            <a:t>иновативния</a:t>
          </a:r>
          <a:r>
            <a:rPr lang="ru-RU" sz="2200" b="0" i="0" kern="1200" dirty="0"/>
            <a:t> проект е чрез </a:t>
          </a:r>
          <a:r>
            <a:rPr lang="ru-RU" sz="2200" b="0" i="0" kern="1200" dirty="0" err="1"/>
            <a:t>интегриране</a:t>
          </a:r>
          <a:r>
            <a:rPr lang="ru-RU" sz="2200" b="0" i="0" kern="1200" dirty="0"/>
            <a:t> на </a:t>
          </a:r>
          <a:r>
            <a:rPr lang="ru-RU" sz="2200" b="0" i="0" kern="1200" dirty="0" err="1"/>
            <a:t>учебни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предмети</a:t>
          </a:r>
          <a:r>
            <a:rPr lang="ru-RU" sz="2200" b="0" i="0" kern="1200" dirty="0"/>
            <a:t> </a:t>
          </a:r>
          <a:r>
            <a:rPr lang="ru-RU" sz="2200" b="0" i="0" kern="1200" dirty="0" err="1"/>
            <a:t>учениците</a:t>
          </a:r>
          <a:r>
            <a:rPr lang="ru-RU" sz="2200" b="0" i="0" kern="1200" dirty="0"/>
            <a:t> от </a:t>
          </a:r>
          <a:r>
            <a:rPr lang="ru-RU" sz="2200" b="0" i="0" kern="1200" dirty="0" err="1"/>
            <a:t>начален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етап</a:t>
          </a:r>
          <a:r>
            <a:rPr lang="ru-RU" sz="2200" b="0" i="0" kern="1200" dirty="0"/>
            <a:t> да </a:t>
          </a:r>
          <a:r>
            <a:rPr lang="ru-RU" sz="2200" b="0" i="0" kern="1200" dirty="0" err="1"/>
            <a:t>изследват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природни</a:t>
          </a:r>
          <a:r>
            <a:rPr lang="ru-RU" sz="2200" b="0" i="0" kern="1200" dirty="0"/>
            <a:t> и </a:t>
          </a:r>
          <a:r>
            <a:rPr lang="ru-RU" sz="2200" b="0" i="0" kern="1200" dirty="0" err="1"/>
            <a:t>обществени</a:t>
          </a:r>
          <a:r>
            <a:rPr lang="ru-RU" sz="2200" b="0" i="0" kern="1200" dirty="0"/>
            <a:t> явления и </a:t>
          </a:r>
          <a:r>
            <a:rPr lang="ru-RU" sz="2200" b="0" i="0" kern="1200" dirty="0" err="1"/>
            <a:t>проблеми</a:t>
          </a:r>
          <a:r>
            <a:rPr lang="ru-RU" sz="2200" b="0" i="0" kern="1200" dirty="0"/>
            <a:t>. </a:t>
          </a:r>
          <a:endParaRPr lang="en-US" sz="2200" kern="1200" dirty="0"/>
        </a:p>
      </dsp:txBody>
      <dsp:txXfrm>
        <a:off x="4139704" y="1427520"/>
        <a:ext cx="3697593" cy="225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D59-555F-4CFF-BA57-207388D82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57C81-3649-4B6E-88D7-7B69CB10D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EAF9-ADD1-41D4-9FF9-35E4236E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6F99-61F4-4355-827E-00B1493A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650F-2B29-49CD-96B5-B524B329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382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609D-FF1E-462C-997F-C75E415B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EC042-53B3-4772-8210-69DF30E00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86561-7E79-46CD-AB25-C930A4FF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308AA-0D43-433C-AFAE-7EAA5FE1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9D57B-E975-4349-9FFC-3D676C36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089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E9CBD-7D52-4163-B55A-333A5AD02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D0DBB-83F2-4C4E-A0DE-4C1B0B296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BBE2A-9239-436E-B305-82FBA0D1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77CB-0251-448D-83AB-DD15BEF4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5867-0DBA-4D54-BE0E-37CE5ACB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631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4F20-A205-48FC-9E2B-D4D27467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A36D-B638-43E1-B0B2-23439530F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3EB1-DDEB-4C83-AB55-F47B6F5A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0C19B-7289-4CF5-9494-82FD95BB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76AF-C4E2-4569-B7BA-A2ADF3E7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659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D7C0-F1E9-452D-8ED3-CDBF7429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8125-6264-407C-8CEC-6905FCA32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0197-9F0C-4FFC-8D6B-8E2A749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0150-9683-442F-B9A2-A7003814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1FCF9-45B3-4828-95F6-C88653E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29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4C36-3049-495A-913D-3EDC27B3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EC7B-A3B7-48D2-9AED-6819F4AB3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85105-26DF-4D9C-885F-ABE3863E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2E827-A019-4689-A223-CD85211A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A69DB-4520-4E41-9DC0-18C49240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FB23B-856F-4496-971D-9160E207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884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A2F8-71C9-46E3-8F9E-5A7275EE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C5830-B628-47AA-A6BE-8733E6D5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DF844-ABC3-4F7F-91CF-A94E8425D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9D54B-F0B4-4CB1-BBCB-D4EB63A3B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76B37-7B7A-448D-B35C-F6E117DE9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F771B-EFC1-4C3C-8C5A-7B0BA47C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4B0C7-CCB4-4E1B-B4B5-6B54A22C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5A47B-5D8C-4299-AA16-7DF299EF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77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F1FC-0A69-4C55-BF32-D5FB6456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8BF5F-54F9-4F5F-8512-72980892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16F30-1A4D-4464-B8A2-2B991B80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675F2-E2B7-4E35-B9D8-CB85C628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521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DE5A9-8326-4C9B-9655-2EA8E5AF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EC35A-59E4-4E2C-83D6-16B50DF8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AEEE1-77F1-4614-BB60-2E2B353F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358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C315-7273-48FB-AF63-64CD495A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2203B-2DD6-4E3E-B9EB-97DB6250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7E373-741A-48FD-885D-B1398E2AE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1E738-54A4-4FBB-90F3-49842D67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D3A77-0808-4EF8-A9A0-16BC6179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3E5FE-19FA-4054-86A3-07CCE2BE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378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6011-3C96-4252-B6DB-618693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3E6FA-8186-40D3-A328-71F974553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D6209-BFBF-4839-B6AE-9D0E63A5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1789B-E5BB-4F84-BD07-6FB8475C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ADB85-AF22-4F85-9A07-5CA9B9B8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7B683-B999-40FB-B692-7FC414F4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60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A39BD-0F32-483E-AF64-84773992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3CF7-B221-49AF-8080-EA09B989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C387-DD78-4FD9-B6EA-473AA7555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2E26-A1BC-4AB8-9531-62F815B56501}" type="datetimeFigureOut">
              <a:rPr lang="bg-BG" smtClean="0"/>
              <a:t>17.11.2022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C3ED7-1EF9-4B79-AE4F-79FDBB80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912AC-1E74-4F27-B2A2-CF275540D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E4C8-E94B-434D-86B3-88840112AB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60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2CEDB6B-00A2-4108-9B64-9872E7DD1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7332" y="2313591"/>
            <a:ext cx="6702224" cy="2150719"/>
          </a:xfrm>
          <a:noFill/>
        </p:spPr>
        <p:txBody>
          <a:bodyPr anchor="ctr">
            <a:normAutofit/>
          </a:bodyPr>
          <a:lstStyle/>
          <a:p>
            <a:r>
              <a:rPr lang="bg-BG" sz="3600" dirty="0">
                <a:solidFill>
                  <a:srgbClr val="FFC000"/>
                </a:solidFill>
                <a:latin typeface="Montserrat Alternates Black" panose="00000A00000000000000" pitchFamily="50" charset="-52"/>
              </a:rPr>
              <a:t>Дейности по проект </a:t>
            </a:r>
            <a:br>
              <a:rPr lang="bg-BG" sz="3600" dirty="0">
                <a:solidFill>
                  <a:srgbClr val="FFC000"/>
                </a:solidFill>
                <a:latin typeface="Montserrat Alternates Black" panose="00000A00000000000000" pitchFamily="50" charset="-52"/>
              </a:rPr>
            </a:br>
            <a:r>
              <a:rPr lang="bg-BG" sz="3600" dirty="0">
                <a:solidFill>
                  <a:srgbClr val="FFC000"/>
                </a:solidFill>
                <a:latin typeface="Montserrat Alternates Black" panose="00000A00000000000000" pitchFamily="50" charset="-52"/>
              </a:rPr>
              <a:t>„Млади откриватели“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19164C-4A45-4CD1-831B-B16AB810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501" y="726510"/>
            <a:ext cx="3784155" cy="37452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/>
            <a:r>
              <a:rPr lang="en-US" sz="1600" b="0" i="0" dirty="0">
                <a:solidFill>
                  <a:srgbClr val="FFFFFF"/>
                </a:solidFill>
                <a:effectLst/>
              </a:rPr>
              <a:t> </a:t>
            </a:r>
            <a:br>
              <a:rPr lang="en-US" sz="1600" b="0" i="0" dirty="0">
                <a:solidFill>
                  <a:srgbClr val="FFFFFF"/>
                </a:solidFill>
                <a:effectLst/>
              </a:rPr>
            </a:br>
            <a:r>
              <a:rPr lang="en-US" sz="1600" b="0" i="0" dirty="0">
                <a:solidFill>
                  <a:srgbClr val="FFFFFF"/>
                </a:solidFill>
                <a:effectLst/>
              </a:rPr>
              <a:t> </a:t>
            </a:r>
            <a:br>
              <a:rPr lang="en-US" sz="1600" b="0" i="0" dirty="0">
                <a:solidFill>
                  <a:srgbClr val="FFFFFF"/>
                </a:solidFill>
                <a:effectLst/>
              </a:rPr>
            </a:br>
            <a:br>
              <a:rPr lang="en-US" sz="1600" b="0" i="0" dirty="0">
                <a:solidFill>
                  <a:srgbClr val="FFFFFF"/>
                </a:solidFill>
                <a:effectLst/>
              </a:rPr>
            </a:br>
            <a:br>
              <a:rPr lang="en-US" sz="1600" b="0" i="0" dirty="0">
                <a:solidFill>
                  <a:srgbClr val="FFFFFF"/>
                </a:solidFill>
                <a:effectLst/>
              </a:rPr>
            </a:br>
            <a:r>
              <a:rPr lang="en-US" sz="3100" dirty="0" err="1">
                <a:solidFill>
                  <a:srgbClr val="FFFFFF"/>
                </a:solidFill>
              </a:rPr>
              <a:t>К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ато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част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от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дейностите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по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темата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„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Водата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в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изкуството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“ в 1.а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гостуваха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ученици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от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4.б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клас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.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Четвъртокласниците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прочетоха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на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малките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ученици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приказката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„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Жива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100" b="0" i="0" dirty="0" err="1">
                <a:solidFill>
                  <a:srgbClr val="FFFFFF"/>
                </a:solidFill>
                <a:effectLst/>
              </a:rPr>
              <a:t>вода</a:t>
            </a:r>
            <a:r>
              <a:rPr lang="en-US" sz="3100" b="0" i="0" dirty="0">
                <a:solidFill>
                  <a:srgbClr val="FFFFFF"/>
                </a:solidFill>
                <a:effectLst/>
              </a:rPr>
              <a:t>“.</a:t>
            </a:r>
            <a:br>
              <a:rPr lang="en-US" sz="3100" b="0" i="0" dirty="0">
                <a:solidFill>
                  <a:srgbClr val="FFFFFF"/>
                </a:solidFill>
                <a:effectLst/>
              </a:rPr>
            </a:br>
            <a:br>
              <a:rPr lang="en-US" sz="2800" b="0" i="0" dirty="0">
                <a:solidFill>
                  <a:srgbClr val="FFFFFF"/>
                </a:solidFill>
                <a:effectLst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200" name="Rectangle 7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4" name="Picture 2" descr="Може да бъде изображение с 12 души, седнали хора, изправени хора и на закрито">
            <a:extLst>
              <a:ext uri="{FF2B5EF4-FFF2-40B4-BE49-F238E27FC236}">
                <a16:creationId xmlns:a16="http://schemas.microsoft.com/office/drawing/2014/main" id="{6B9F9E14-D2C1-4917-BBC6-174724D119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6292" b="2"/>
          <a:stretch/>
        </p:blipFill>
        <p:spPr bwMode="auto">
          <a:xfrm>
            <a:off x="466344" y="450221"/>
            <a:ext cx="7205515" cy="59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7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64436E"/>
          </a:solidFill>
          <a:ln w="25400">
            <a:solidFill>
              <a:srgbClr val="64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3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нтейнер за съдържание 8">
            <a:extLst>
              <a:ext uri="{FF2B5EF4-FFF2-40B4-BE49-F238E27FC236}">
                <a16:creationId xmlns:a16="http://schemas.microsoft.com/office/drawing/2014/main" id="{F10540DF-3434-4A9C-961F-6B941881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209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7AC7970-84F9-4EE9-8AA8-0453E48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fontAlgn="base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  <a:b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Посещение</a:t>
            </a: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на</a:t>
            </a: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ПВПС – </a:t>
            </a: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гр</a:t>
            </a: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 </a:t>
            </a: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Гоце</a:t>
            </a: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Делчев</a:t>
            </a:r>
            <a:b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2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6BF0828-348B-4AE6-A6D0-EBE92DB0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555625"/>
            <a:ext cx="6300788" cy="4629150"/>
          </a:xfrm>
          <a:prstGeom prst="rect">
            <a:avLst/>
          </a:prstGeom>
        </p:spPr>
      </p:pic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29B1019-2125-4AF3-94DC-5DD7DB863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75" y="555625"/>
            <a:ext cx="3467100" cy="4629150"/>
          </a:xfr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95655BB-6FF2-4A9F-825D-5BA88CDA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5" y="5271458"/>
            <a:ext cx="11887200" cy="14998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чениците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от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от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4. Б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клас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под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ръководството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г-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жа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Божикова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и г-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жа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Сърбакова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посетиха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пречиствателната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станция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питейна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вода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град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Гоце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Делчев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където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се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запознаха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технологията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пречистване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водата</a:t>
            </a:r>
            <a: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891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F5916F5-6402-4B1F-A510-FFBD795B6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176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137ED2-03C9-45BC-91DA-829A0EE2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Интердисциплинарен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урок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тема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„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Водата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която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пием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4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AA94484-33BC-42D6-BC9B-CDC28911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88" y="901874"/>
            <a:ext cx="4410060" cy="45344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 err="1"/>
              <a:t>Четвъртокласниците</a:t>
            </a:r>
            <a:r>
              <a:rPr lang="en-US" sz="2800" dirty="0"/>
              <a:t>, </a:t>
            </a:r>
            <a:r>
              <a:rPr lang="en-US" sz="2800" dirty="0" err="1"/>
              <a:t>отговаряйки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въпросите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невидим</a:t>
            </a:r>
            <a:r>
              <a:rPr lang="en-US" sz="2800" dirty="0"/>
              <a:t> </a:t>
            </a:r>
            <a:r>
              <a:rPr lang="en-US" sz="2800" dirty="0" err="1"/>
              <a:t>извънземен</a:t>
            </a:r>
            <a:r>
              <a:rPr lang="en-US" sz="2800" dirty="0"/>
              <a:t> </a:t>
            </a:r>
            <a:r>
              <a:rPr lang="en-US" sz="2800" dirty="0" err="1"/>
              <a:t>приятел</a:t>
            </a:r>
            <a:r>
              <a:rPr lang="en-US" sz="2800" dirty="0"/>
              <a:t>, </a:t>
            </a:r>
            <a:r>
              <a:rPr lang="en-US" sz="2800" dirty="0" err="1"/>
              <a:t>направиха</a:t>
            </a:r>
            <a:r>
              <a:rPr lang="en-US" sz="2800" dirty="0"/>
              <a:t> </a:t>
            </a:r>
            <a:r>
              <a:rPr lang="en-US" sz="2800" dirty="0" err="1"/>
              <a:t>изводи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минималното</a:t>
            </a:r>
            <a:r>
              <a:rPr lang="en-US" sz="2800" dirty="0"/>
              <a:t> </a:t>
            </a:r>
            <a:r>
              <a:rPr lang="en-US" sz="2800" dirty="0" err="1"/>
              <a:t>количество</a:t>
            </a:r>
            <a:r>
              <a:rPr lang="en-US" sz="2800" dirty="0"/>
              <a:t> </a:t>
            </a:r>
            <a:r>
              <a:rPr lang="en-US" sz="2800" dirty="0" err="1"/>
              <a:t>годна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пиене</a:t>
            </a:r>
            <a:r>
              <a:rPr lang="en-US" sz="2800" dirty="0"/>
              <a:t> </a:t>
            </a:r>
            <a:r>
              <a:rPr lang="en-US" sz="2800" dirty="0" err="1"/>
              <a:t>вода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планетата</a:t>
            </a:r>
            <a:r>
              <a:rPr lang="en-US" sz="2800" dirty="0"/>
              <a:t> и </a:t>
            </a:r>
            <a:r>
              <a:rPr lang="en-US" sz="2800" dirty="0" err="1"/>
              <a:t>необходимостта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нейното</a:t>
            </a:r>
            <a:r>
              <a:rPr lang="en-US" sz="2800" dirty="0"/>
              <a:t> </a:t>
            </a:r>
            <a:r>
              <a:rPr lang="en-US" sz="2800" dirty="0" err="1"/>
              <a:t>пестеливо</a:t>
            </a:r>
            <a:r>
              <a:rPr lang="en-US" sz="2800" dirty="0"/>
              <a:t> </a:t>
            </a:r>
            <a:r>
              <a:rPr lang="en-US" sz="2800" dirty="0" err="1"/>
              <a:t>използване</a:t>
            </a:r>
            <a:r>
              <a:rPr lang="en-US" sz="2800" dirty="0"/>
              <a:t> и </a:t>
            </a:r>
            <a:r>
              <a:rPr lang="en-US" sz="2800" dirty="0" err="1"/>
              <a:t>опазване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замърсяване</a:t>
            </a:r>
            <a:r>
              <a:rPr lang="en-US" sz="2800" dirty="0"/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Контейнер за съдържание 12">
            <a:extLst>
              <a:ext uri="{FF2B5EF4-FFF2-40B4-BE49-F238E27FC236}">
                <a16:creationId xmlns:a16="http://schemas.microsoft.com/office/drawing/2014/main" id="{6D367985-8BD7-465E-9B27-505639633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r="7611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930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AA4ACE3-596F-4E0A-96CA-AC95AA420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2" b="320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D144295-0E15-4697-A4F1-5E2665E6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Световен ден на водата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83397F7-3BDA-41E8-8290-B7B597ED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22" y="4385066"/>
            <a:ext cx="11699308" cy="23664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Четвъртокласниците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отбелязаха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Световния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ден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водата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22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март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любезното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съдействие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Басейнова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дирекция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Западнобеломорски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район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“.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Служителите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дирекцията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бяха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подготвили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проведоха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децата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изключително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интересни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образователни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игри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BE0231D-F4B2-46D5-B894-6F5CECE28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 b="84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7AC81AC-6FBA-4222-8EDD-403D5DB1A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AA4ACE3-596F-4E0A-96CA-AC95AA420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77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D144295-0E15-4697-A4F1-5E2665E6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bg-BG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Заключителен урок на тема: „Водата – извор на живот“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1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83397F7-3BDA-41E8-8290-B7B597ED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5066"/>
            <a:ext cx="12192000" cy="23664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Първокласниците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чрез драматизация на 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приказката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Златното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момиче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 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насочиха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вниманието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към 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последиците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от 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замърсяването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3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водата</a:t>
            </a:r>
            <a:r>
              <a:rPr lang="ru-RU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ru-RU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BE0231D-F4B2-46D5-B894-6F5CECE28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2333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7AC81AC-6FBA-4222-8EDD-403D5DB1A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2341"/>
          <a:stretch/>
        </p:blipFill>
        <p:spPr>
          <a:xfrm>
            <a:off x="6095979" y="60386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3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83397F7-3BDA-41E8-8290-B7B597ED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22" y="4385066"/>
            <a:ext cx="11699308" cy="236646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ru-RU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Учениците,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разделени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отбори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демонстрираха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завидни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знания за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водните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обитатели и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приспособленията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им за живот във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водна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среда –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работиха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учебните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роботи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Bee-Bot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,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решаваха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кръстословица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игрословица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На гости на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децата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бе и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водният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цар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който им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възложи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специална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мисия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А с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експеримента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Музикални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чаши“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децата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демонстрираха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как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водата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може да </a:t>
            </a:r>
            <a:r>
              <a:rPr lang="ru-RU" sz="2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създава</a:t>
            </a:r>
            <a:r>
              <a:rPr lang="ru-RU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добро настроение.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BE0231D-F4B2-46D5-B894-6F5CECE28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2333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7AC81AC-6FBA-4222-8EDD-403D5DB1A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 b="3486"/>
          <a:stretch/>
        </p:blipFill>
        <p:spPr>
          <a:xfrm>
            <a:off x="6095979" y="60386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4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>
            <a:extLst>
              <a:ext uri="{FF2B5EF4-FFF2-40B4-BE49-F238E27FC236}">
                <a16:creationId xmlns:a16="http://schemas.microsoft.com/office/drawing/2014/main" id="{D317F074-42A0-25A4-3920-54E55739E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BFDBFA9-8F5E-4D5F-BCFE-7E286E38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bg-BG" sz="3600" dirty="0">
                <a:solidFill>
                  <a:srgbClr val="FFC000"/>
                </a:solidFill>
                <a:latin typeface="Montserrat Alternates Black" panose="00000A00000000000000" pitchFamily="50" charset="-52"/>
              </a:rPr>
              <a:t>Дейности по проект </a:t>
            </a:r>
            <a:br>
              <a:rPr lang="bg-BG" sz="3600" dirty="0">
                <a:solidFill>
                  <a:srgbClr val="FFC000"/>
                </a:solidFill>
                <a:latin typeface="Montserrat Alternates Black" panose="00000A00000000000000" pitchFamily="50" charset="-52"/>
              </a:rPr>
            </a:br>
            <a:r>
              <a:rPr lang="bg-BG" sz="3600" dirty="0">
                <a:solidFill>
                  <a:srgbClr val="FFC000"/>
                </a:solidFill>
                <a:latin typeface="Montserrat Alternates Black" panose="00000A00000000000000" pitchFamily="50" charset="-52"/>
              </a:rPr>
              <a:t>„Млади откриватели“</a:t>
            </a:r>
            <a:endParaRPr lang="en-US" sz="3600" dirty="0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ontent Placeholder 9">
            <a:extLst>
              <a:ext uri="{FF2B5EF4-FFF2-40B4-BE49-F238E27FC236}">
                <a16:creationId xmlns:a16="http://schemas.microsoft.com/office/drawing/2014/main" id="{EC67847C-8347-BDC3-3575-0804988E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08231"/>
              </p:ext>
            </p:extLst>
          </p:nvPr>
        </p:nvGraphicFramePr>
        <p:xfrm>
          <a:off x="545392" y="1895715"/>
          <a:ext cx="7911810" cy="483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861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же да бъде изображение с един или повече хора, изправени хора и на закрито">
            <a:extLst>
              <a:ext uri="{FF2B5EF4-FFF2-40B4-BE49-F238E27FC236}">
                <a16:creationId xmlns:a16="http://schemas.microsoft.com/office/drawing/2014/main" id="{D9538BB3-6273-48F8-8359-F85FB7BE1C3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1FD282B-15B5-4391-8F23-424E09B85D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Интердисциплинарен урок на тема: „Водата – извор на живот“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5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B0209B-2F2F-4D62-832A-0100107FE3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На 29.09.2021 година в 4. Б клас се проведе интердисциплинарен урок на тема: „Водата – извор на живот“, който е първият от предвидените дейности по проект „Млади откриватели“. </a:t>
            </a: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9BD712-4123-4595-980C-50CAA0BAA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2" b="18079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F645B-B038-4718-8871-C39C1C22F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354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A5516F7-C8DD-4FC0-B5C4-C683EA47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</a:t>
            </a:r>
            <a:r>
              <a:rPr lang="en-US" sz="29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рез забавни експерименти учениците стигнаха до извода, че ресурсите от прясна вода на Земята са ограничени и затова всеки трябва да се стреми да ограничи употребата ѝ в бита. </a:t>
            </a: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CDD5E1-A332-49C9-A915-7BD862BF7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358DAD-38B6-424A-ABFD-88BD65D9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7" b="10985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3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82EF53B-4B09-445B-9189-14210C99DA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b="209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3A46D5A-050D-4961-80D4-0D074D05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Изнесено обучение – местност Рупите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9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2BF01A-D161-402D-A232-90D1CFEF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27" y="375781"/>
            <a:ext cx="4954177" cy="43745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0" i="0" dirty="0" err="1">
                <a:effectLst/>
              </a:rPr>
              <a:t>На</a:t>
            </a:r>
            <a:r>
              <a:rPr lang="en-US" sz="3100" b="0" i="0" dirty="0">
                <a:effectLst/>
              </a:rPr>
              <a:t> 03.10.2021 г.  </a:t>
            </a:r>
            <a:r>
              <a:rPr lang="en-US" sz="3100" b="0" i="0" dirty="0" err="1">
                <a:effectLst/>
              </a:rPr>
              <a:t>учениците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от</a:t>
            </a:r>
            <a:r>
              <a:rPr lang="en-US" sz="3100" b="0" i="0" dirty="0">
                <a:effectLst/>
              </a:rPr>
              <a:t> 4. Б </a:t>
            </a:r>
            <a:r>
              <a:rPr lang="en-US" sz="3100" b="0" i="0" dirty="0" err="1">
                <a:effectLst/>
              </a:rPr>
              <a:t>клас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посетиха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местността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Рупите</a:t>
            </a:r>
            <a:r>
              <a:rPr lang="en-US" sz="3100" b="0" i="0" dirty="0">
                <a:effectLst/>
              </a:rPr>
              <a:t>. </a:t>
            </a:r>
            <a:r>
              <a:rPr lang="en-US" sz="3100" b="0" i="0" dirty="0" err="1">
                <a:effectLst/>
              </a:rPr>
              <a:t>По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време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на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изнесеното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обучение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учителите</a:t>
            </a:r>
            <a:r>
              <a:rPr lang="en-US" sz="3100" b="0" i="0" dirty="0">
                <a:effectLst/>
              </a:rPr>
              <a:t> г-</a:t>
            </a:r>
            <a:r>
              <a:rPr lang="en-US" sz="3100" b="0" i="0" dirty="0" err="1">
                <a:effectLst/>
              </a:rPr>
              <a:t>жа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Божикова</a:t>
            </a:r>
            <a:r>
              <a:rPr lang="en-US" sz="3100" b="0" i="0" dirty="0">
                <a:effectLst/>
              </a:rPr>
              <a:t>, г-</a:t>
            </a:r>
            <a:r>
              <a:rPr lang="en-US" sz="3100" b="0" i="0" dirty="0" err="1">
                <a:effectLst/>
              </a:rPr>
              <a:t>жа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Сърбакова</a:t>
            </a:r>
            <a:r>
              <a:rPr lang="en-US" sz="3100" b="0" i="0" dirty="0">
                <a:effectLst/>
              </a:rPr>
              <a:t> и г-н </a:t>
            </a:r>
            <a:r>
              <a:rPr lang="en-US" sz="3100" b="0" i="0" dirty="0" err="1">
                <a:effectLst/>
              </a:rPr>
              <a:t>Агов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проведоха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беседа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за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източниците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на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вода</a:t>
            </a:r>
            <a:r>
              <a:rPr lang="en-US" sz="3100" b="0" i="0" dirty="0">
                <a:effectLst/>
              </a:rPr>
              <a:t> в </a:t>
            </a:r>
            <a:r>
              <a:rPr lang="en-US" sz="3100" b="0" i="0" dirty="0" err="1">
                <a:effectLst/>
              </a:rPr>
              <a:t>природата</a:t>
            </a:r>
            <a:r>
              <a:rPr lang="en-US" sz="3100" b="0" i="0" dirty="0">
                <a:effectLst/>
              </a:rPr>
              <a:t>.</a:t>
            </a:r>
            <a:br>
              <a:rPr lang="bg-BG" sz="3100" b="0" i="0" dirty="0">
                <a:effectLst/>
              </a:rPr>
            </a:br>
            <a:br>
              <a:rPr lang="bg-BG" sz="2200" b="0" i="0" dirty="0">
                <a:effectLst/>
              </a:rPr>
            </a:br>
            <a:endParaRPr lang="en-US" sz="2200" dirty="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Може да бъде изображение с един или повече хора, изправени хора, дърво и на открито">
            <a:extLst>
              <a:ext uri="{FF2B5EF4-FFF2-40B4-BE49-F238E27FC236}">
                <a16:creationId xmlns:a16="http://schemas.microsoft.com/office/drawing/2014/main" id="{EEEE6E3F-9FD8-4EAE-B9BD-31DCA17B3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3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EEA6BEA-FCCD-442D-94F2-F961D877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08249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0" i="0" dirty="0" err="1">
                <a:effectLst/>
              </a:rPr>
              <a:t>След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беседата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децата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имаха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възможността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да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измерят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температурата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на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минералната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вода</a:t>
            </a:r>
            <a:r>
              <a:rPr lang="en-US" sz="3000" b="0" i="0" dirty="0">
                <a:effectLst/>
              </a:rPr>
              <a:t> и </a:t>
            </a:r>
            <a:r>
              <a:rPr lang="en-US" sz="3000" b="0" i="0" dirty="0" err="1">
                <a:effectLst/>
              </a:rPr>
              <a:t>взеха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проби</a:t>
            </a:r>
            <a:r>
              <a:rPr lang="en-US" sz="3000" b="0" i="0" dirty="0">
                <a:effectLst/>
              </a:rPr>
              <a:t>, с </a:t>
            </a:r>
            <a:r>
              <a:rPr lang="en-US" sz="3000" b="0" i="0" dirty="0" err="1">
                <a:effectLst/>
              </a:rPr>
              <a:t>които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проведоха</a:t>
            </a:r>
            <a:r>
              <a:rPr lang="en-US" sz="3000" b="0" i="0" dirty="0">
                <a:effectLst/>
              </a:rPr>
              <a:t> </a:t>
            </a:r>
            <a:r>
              <a:rPr lang="en-US" sz="3000" b="0" i="0" dirty="0" err="1">
                <a:effectLst/>
              </a:rPr>
              <a:t>опити</a:t>
            </a:r>
            <a:r>
              <a:rPr lang="en-US" sz="3000" b="0" i="0" dirty="0">
                <a:effectLst/>
              </a:rPr>
              <a:t>. </a:t>
            </a:r>
            <a:endParaRPr lang="en-US" sz="3000" dirty="0"/>
          </a:p>
        </p:txBody>
      </p:sp>
      <p:sp>
        <p:nvSpPr>
          <p:cNvPr id="7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Може да бъде изображение с един или повече хора, изправени хора, дърво и на открито">
            <a:extLst>
              <a:ext uri="{FF2B5EF4-FFF2-40B4-BE49-F238E27FC236}">
                <a16:creationId xmlns:a16="http://schemas.microsoft.com/office/drawing/2014/main" id="{3592A2FF-B104-4AE8-AA03-EFEA48883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r="886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же да бъде изображение с 13 души, дете, седнали хора и изправени хора">
            <a:extLst>
              <a:ext uri="{FF2B5EF4-FFF2-40B4-BE49-F238E27FC236}">
                <a16:creationId xmlns:a16="http://schemas.microsoft.com/office/drawing/2014/main" id="{E25C0623-C662-4AFD-8DC7-EAFBBE4EA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b="81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440444-B3D6-4FF6-8F3E-F7255DB0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Урок на тема: „Водата в изкуството“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4807</TotalTime>
  <Words>475</Words>
  <Application>Microsoft Office PowerPoint</Application>
  <PresentationFormat>Широк екран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Montserrat Alternates Black</vt:lpstr>
      <vt:lpstr>Office Theme</vt:lpstr>
      <vt:lpstr>Дейности по проект  „Млади откриватели“</vt:lpstr>
      <vt:lpstr>Дейности по проект  „Млади откриватели“</vt:lpstr>
      <vt:lpstr>Интердисциплинарен урок на тема: „Водата – извор на живот“</vt:lpstr>
      <vt:lpstr>На 29.09.2021 година в 4. Б клас се проведе интердисциплинарен урок на тема: „Водата – извор на живот“, който е първият от предвидените дейности по проект „Млади откриватели“. </vt:lpstr>
      <vt:lpstr>Чрез забавни експерименти учениците стигнаха до извода, че ресурсите от прясна вода на Земята са ограничени и затова всеки трябва да се стреми да ограничи употребата ѝ в бита. </vt:lpstr>
      <vt:lpstr>Изнесено обучение – местност Рупите</vt:lpstr>
      <vt:lpstr>На 03.10.2021 г.  учениците от 4. Б клас посетиха местността Рупите. По време на изнесеното обучение учителите г-жа Божикова, г-жа Сърбакова и г-н Агов проведоха беседа за източниците на вода в природата.  </vt:lpstr>
      <vt:lpstr>След беседата децата имаха възможността да измерят температурата на минералната вода и взеха проби, с които проведоха опити. </vt:lpstr>
      <vt:lpstr>Урок на тема: „Водата в изкуството“</vt:lpstr>
      <vt:lpstr>      Като част от дейностите по темата „Водата в изкуството“ в 1.а гостуваха ученици от 4.б клас. Четвъртокласниците прочетоха на малките ученици приказката „Жива вода“.  </vt:lpstr>
      <vt:lpstr>   Посещение на ПВПС – гр. Гоце Делчев </vt:lpstr>
      <vt:lpstr>    Учениците от от 4. Б клас под ръководството на г-жа Божикова и г-жа Сърбакова посетиха пречиствателната станция за питейна вода в град Гоце Делчев, където се запознаха с технологията за пречистване на водата.  </vt:lpstr>
      <vt:lpstr>Интердисциплинарен урок на тема: „Водата, която пием“</vt:lpstr>
      <vt:lpstr>Четвъртокласниците, отговаряйки на въпросите на невидим извънземен приятел, направиха изводи за минималното количество годна за пиене вода на планетата и необходимостта от нейното пестеливо използване и опазване от замърсяване.</vt:lpstr>
      <vt:lpstr>Световен ден на водата</vt:lpstr>
      <vt:lpstr>Четвъртокласниците отбелязаха Световния ден на водата – 22 март с любезното съдействие на Басейнова дирекция „Западнобеломорски район“. Служителите на дирекцията бяха подготвили и проведоха с децата изключително интересни образователни игри.</vt:lpstr>
      <vt:lpstr>Заключителен урок на тема: „Водата – извор на живот“</vt:lpstr>
      <vt:lpstr>Първокласниците чрез драматизация на приказката „Златното момиче“ насочиха вниманието към последиците от замърсяването на водата.  </vt:lpstr>
      <vt:lpstr> Учениците, разделени в отбори, демонстрираха завидни знания за водните обитатели и приспособленията им за живот във водна среда – работиха с учебните роботи Bee-Bot , решаваха кръстословица и игрословица. На гости на децата бе и водният цар, който им възложи  специална мисия. А с експеримента „Музикални чаши“ децата демонстрираха как водата може да създава и добро настроение.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Дейности по проект „Млади откриватели“</dc:title>
  <dc:creator>Веселка А. Сърбакова</dc:creator>
  <cp:lastModifiedBy>Веселка А. Сърбакова</cp:lastModifiedBy>
  <cp:revision>45</cp:revision>
  <dcterms:created xsi:type="dcterms:W3CDTF">2022-04-21T05:26:40Z</dcterms:created>
  <dcterms:modified xsi:type="dcterms:W3CDTF">2022-11-17T16:52:13Z</dcterms:modified>
</cp:coreProperties>
</file>